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3080" autoAdjust="0"/>
  </p:normalViewPr>
  <p:slideViewPr>
    <p:cSldViewPr snapToGrid="0">
      <p:cViewPr varScale="1">
        <p:scale>
          <a:sx n="68" d="100"/>
          <a:sy n="68" d="100"/>
        </p:scale>
        <p:origin x="-822"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1F8DC4-6ABA-4A44-84B5-EB301989C526}" type="datetimeFigureOut">
              <a:rPr lang="en-US" smtClean="0"/>
              <a:pPr/>
              <a:t>8/5/2019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6C2231-BD6C-407F-8B5B-426489018C6B}" type="slidenum">
              <a:rPr lang="en-US" smtClean="0"/>
              <a:pPr/>
              <a:t>‹#›</a:t>
            </a:fld>
            <a:endParaRPr lang="en-US" dirty="0"/>
          </a:p>
        </p:txBody>
      </p:sp>
    </p:spTree>
    <p:extLst>
      <p:ext uri="{BB962C8B-B14F-4D97-AF65-F5344CB8AC3E}">
        <p14:creationId xmlns="" xmlns:p14="http://schemas.microsoft.com/office/powerpoint/2010/main" val="3605803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sz="1200" dirty="0" smtClean="0">
                <a:latin typeface="Times New Roman" panose="02020603050405020304" pitchFamily="18" charset="0"/>
                <a:cs typeface="Times New Roman" panose="02020603050405020304" pitchFamily="18" charset="0"/>
              </a:rPr>
              <a:t>Our nation has encountered varied and deliberate biological attacks over the last decades</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Naturally occurring disease outbreaks like 2009H1N1 flu and SARS pandemic (Cooley, 2013).</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Natural disasters, bioterrorist attacks, and outbreaks of infectious diseases are the leading violators of our biodefense capabilities.</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The biotechnology industry should help to reinforce our nation’s biodefense capability to prepare and respond to bioterror threats</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F6C2231-BD6C-407F-8B5B-426489018C6B}" type="slidenum">
              <a:rPr lang="en-US" smtClean="0"/>
              <a:pPr/>
              <a:t>2</a:t>
            </a:fld>
            <a:endParaRPr lang="en-US" dirty="0"/>
          </a:p>
        </p:txBody>
      </p:sp>
    </p:spTree>
    <p:extLst>
      <p:ext uri="{BB962C8B-B14F-4D97-AF65-F5344CB8AC3E}">
        <p14:creationId xmlns="" xmlns:p14="http://schemas.microsoft.com/office/powerpoint/2010/main" val="3741730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United States needs to set standards for improved biodefense capabilities by adhering to the major requirements (Berger et al., 2018). These include; biodefense preparedness on emerging infectious diseases through accurate biomedical advanced research and development. It should also consider strengthening emergency response capabilities, including decontamination efforts, and take prevention-related efforts.</a:t>
            </a:r>
          </a:p>
          <a:p>
            <a:endParaRPr lang="en-US" dirty="0"/>
          </a:p>
        </p:txBody>
      </p:sp>
      <p:sp>
        <p:nvSpPr>
          <p:cNvPr id="4" name="Slide Number Placeholder 3"/>
          <p:cNvSpPr>
            <a:spLocks noGrp="1"/>
          </p:cNvSpPr>
          <p:nvPr>
            <p:ph type="sldNum" sz="quarter" idx="10"/>
          </p:nvPr>
        </p:nvSpPr>
        <p:spPr/>
        <p:txBody>
          <a:bodyPr/>
          <a:lstStyle/>
          <a:p>
            <a:fld id="{1F6C2231-BD6C-407F-8B5B-426489018C6B}" type="slidenum">
              <a:rPr lang="en-US" smtClean="0"/>
              <a:pPr/>
              <a:t>3</a:t>
            </a:fld>
            <a:endParaRPr lang="en-US" dirty="0"/>
          </a:p>
        </p:txBody>
      </p:sp>
    </p:spTree>
    <p:extLst>
      <p:ext uri="{BB962C8B-B14F-4D97-AF65-F5344CB8AC3E}">
        <p14:creationId xmlns="" xmlns:p14="http://schemas.microsoft.com/office/powerpoint/2010/main" val="563056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Emergency preparedness is a paramount tool for biodefense industry. The industry is mandated to define the root causes of emerging infections such as Ebola, and this will pave the way for the most accurate intervention. It should continuously finance basic research and preclinical development activities for acute discoveries (Whitehouse.gov, 2018). There is a need for developing regulatory management plans, provide technical assistance, and help solve regulatory and scientific issues affiliated with bioterror diseases. Reinforcing the pipeline of medical products, drugs, and devices is required to safeguard the nation during an emergency.</a:t>
            </a:r>
          </a:p>
          <a:p>
            <a:endParaRPr lang="en-US" dirty="0"/>
          </a:p>
        </p:txBody>
      </p:sp>
      <p:sp>
        <p:nvSpPr>
          <p:cNvPr id="4" name="Slide Number Placeholder 3"/>
          <p:cNvSpPr>
            <a:spLocks noGrp="1"/>
          </p:cNvSpPr>
          <p:nvPr>
            <p:ph type="sldNum" sz="quarter" idx="10"/>
          </p:nvPr>
        </p:nvSpPr>
        <p:spPr/>
        <p:txBody>
          <a:bodyPr/>
          <a:lstStyle/>
          <a:p>
            <a:fld id="{1F6C2231-BD6C-407F-8B5B-426489018C6B}" type="slidenum">
              <a:rPr lang="en-US" smtClean="0"/>
              <a:pPr/>
              <a:t>4</a:t>
            </a:fld>
            <a:endParaRPr lang="en-US" dirty="0"/>
          </a:p>
        </p:txBody>
      </p:sp>
    </p:spTree>
    <p:extLst>
      <p:ext uri="{BB962C8B-B14F-4D97-AF65-F5344CB8AC3E}">
        <p14:creationId xmlns="" xmlns:p14="http://schemas.microsoft.com/office/powerpoint/2010/main" val="1833989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Strengthening emergency response capabilities, including decontamination efforts, is another key biodefense requirement. The federal biodefense efforts need to ensure a wide array of emergency preparedness by embracing the fact that many jurisdictions are shifting from infectious disease preparedness for high probability public health threats. There is a need for robust emergency response (Whitehouse.gov, 2018). Moreover, the biodefense industry must ensure acute understanding of resource availability as assign situational awareness. Biodefense industry must outline a strategy to define the associated detection, preparedness, and response while abiding by the need for acute recovery for environmental decontamination through binding policies and protocols.</a:t>
            </a:r>
          </a:p>
          <a:p>
            <a:endParaRPr lang="en-US" b="1" dirty="0"/>
          </a:p>
        </p:txBody>
      </p:sp>
      <p:sp>
        <p:nvSpPr>
          <p:cNvPr id="4" name="Slide Number Placeholder 3"/>
          <p:cNvSpPr>
            <a:spLocks noGrp="1"/>
          </p:cNvSpPr>
          <p:nvPr>
            <p:ph type="sldNum" sz="quarter" idx="10"/>
          </p:nvPr>
        </p:nvSpPr>
        <p:spPr/>
        <p:txBody>
          <a:bodyPr/>
          <a:lstStyle/>
          <a:p>
            <a:fld id="{1F6C2231-BD6C-407F-8B5B-426489018C6B}" type="slidenum">
              <a:rPr lang="en-US" smtClean="0"/>
              <a:pPr/>
              <a:t>5</a:t>
            </a:fld>
            <a:endParaRPr lang="en-US" dirty="0"/>
          </a:p>
        </p:txBody>
      </p:sp>
    </p:spTree>
    <p:extLst>
      <p:ext uri="{BB962C8B-B14F-4D97-AF65-F5344CB8AC3E}">
        <p14:creationId xmlns="" xmlns:p14="http://schemas.microsoft.com/office/powerpoint/2010/main" val="2404818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Prevention-related efforts are featured with varied aspects to undertake. To begin with, the US biodefense agencies should help establish preventive norms to help prevent development, production in addition to the storage of dangerous biological weapons (Whitehouse.gov, 2018). Future-oriented strategies should deepen investment in addition to the commitment to preventing bioterror attack. There is a need to enlighten people on the risks of misusing biology by promising education. </a:t>
            </a:r>
          </a:p>
          <a:p>
            <a:endParaRPr lang="en-US" dirty="0"/>
          </a:p>
        </p:txBody>
      </p:sp>
      <p:sp>
        <p:nvSpPr>
          <p:cNvPr id="4" name="Slide Number Placeholder 3"/>
          <p:cNvSpPr>
            <a:spLocks noGrp="1"/>
          </p:cNvSpPr>
          <p:nvPr>
            <p:ph type="sldNum" sz="quarter" idx="10"/>
          </p:nvPr>
        </p:nvSpPr>
        <p:spPr/>
        <p:txBody>
          <a:bodyPr/>
          <a:lstStyle/>
          <a:p>
            <a:fld id="{1F6C2231-BD6C-407F-8B5B-426489018C6B}" type="slidenum">
              <a:rPr lang="en-US" smtClean="0"/>
              <a:pPr/>
              <a:t>6</a:t>
            </a:fld>
            <a:endParaRPr lang="en-US" dirty="0"/>
          </a:p>
        </p:txBody>
      </p:sp>
    </p:spTree>
    <p:extLst>
      <p:ext uri="{BB962C8B-B14F-4D97-AF65-F5344CB8AC3E}">
        <p14:creationId xmlns="" xmlns:p14="http://schemas.microsoft.com/office/powerpoint/2010/main" val="701555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current US biodefense industry has been endowed with acute dissemination of biosecurity to the entire nation (Whitehouse.gov, 2018). As evident, the industry has been endowed with biodefense plan which has encouraged launching of new vaccines and other preventive measures against contagious diseases. Effective national biodefense policies and strategies concerning immigration. Also, there has been effective implementation of the Affordable Care Act to ensure access to health insurance for all at-risk population in the US (DiEuliis, 2019). Acute establishment of Department of Human and Health Services has also paved the way for thorough implementation of biology and biotechnology strategies to safe humans. Increased biosurveillance activities with technical support have laid the foundation to detect, treat, and prevention of planned bioterror attacks. </a:t>
            </a:r>
          </a:p>
          <a:p>
            <a:endParaRPr lang="en-US" dirty="0"/>
          </a:p>
        </p:txBody>
      </p:sp>
      <p:sp>
        <p:nvSpPr>
          <p:cNvPr id="4" name="Slide Number Placeholder 3"/>
          <p:cNvSpPr>
            <a:spLocks noGrp="1"/>
          </p:cNvSpPr>
          <p:nvPr>
            <p:ph type="sldNum" sz="quarter" idx="10"/>
          </p:nvPr>
        </p:nvSpPr>
        <p:spPr/>
        <p:txBody>
          <a:bodyPr/>
          <a:lstStyle/>
          <a:p>
            <a:fld id="{1F6C2231-BD6C-407F-8B5B-426489018C6B}" type="slidenum">
              <a:rPr lang="en-US" smtClean="0"/>
              <a:pPr/>
              <a:t>7</a:t>
            </a:fld>
            <a:endParaRPr lang="en-US" dirty="0"/>
          </a:p>
        </p:txBody>
      </p:sp>
    </p:spTree>
    <p:extLst>
      <p:ext uri="{BB962C8B-B14F-4D97-AF65-F5344CB8AC3E}">
        <p14:creationId xmlns="" xmlns:p14="http://schemas.microsoft.com/office/powerpoint/2010/main" val="2318118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Current capabilities and policies played a core role by supporting the key biodefense requirements by offering rapid response to limit the impact of bioincidents to deter additional damages (DiEuliis, 2019). They have also ascertained biodefense enterprise preparedness to alleviate the impacts of bio-disaster through setting standards and availing all the required resources to enrich biosecurity while enriching biodefense agency capabilities to prevent biodefense. These capabilities have also enabled risk awareness to support accurate decision making across the biodefense agencies (Whitehouse.gov, (2018). There had been acute facilitation of recovery strategies to enhance acute restoration of the society, the economy in addition to the environment after bio-incident.</a:t>
            </a:r>
          </a:p>
          <a:p>
            <a:endParaRPr lang="en-US" dirty="0"/>
          </a:p>
        </p:txBody>
      </p:sp>
      <p:sp>
        <p:nvSpPr>
          <p:cNvPr id="4" name="Slide Number Placeholder 3"/>
          <p:cNvSpPr>
            <a:spLocks noGrp="1"/>
          </p:cNvSpPr>
          <p:nvPr>
            <p:ph type="sldNum" sz="quarter" idx="10"/>
          </p:nvPr>
        </p:nvSpPr>
        <p:spPr/>
        <p:txBody>
          <a:bodyPr/>
          <a:lstStyle/>
          <a:p>
            <a:fld id="{1F6C2231-BD6C-407F-8B5B-426489018C6B}" type="slidenum">
              <a:rPr lang="en-US" smtClean="0"/>
              <a:pPr/>
              <a:t>8</a:t>
            </a:fld>
            <a:endParaRPr lang="en-US" dirty="0"/>
          </a:p>
        </p:txBody>
      </p:sp>
    </p:spTree>
    <p:extLst>
      <p:ext uri="{BB962C8B-B14F-4D97-AF65-F5344CB8AC3E}">
        <p14:creationId xmlns="" xmlns:p14="http://schemas.microsoft.com/office/powerpoint/2010/main" val="3570498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three biodefense requirements should be addressed by ensuring biodefense preparedness on emerging infectious diseases. Specialists should also stay focused on the on emergency response capabilities, including decontamination efforts. More importantly, making prevention-related efforts would pave the way to improving biodefense practices.</a:t>
            </a:r>
          </a:p>
          <a:p>
            <a:endParaRPr lang="en-US" dirty="0"/>
          </a:p>
        </p:txBody>
      </p:sp>
      <p:sp>
        <p:nvSpPr>
          <p:cNvPr id="4" name="Slide Number Placeholder 3"/>
          <p:cNvSpPr>
            <a:spLocks noGrp="1"/>
          </p:cNvSpPr>
          <p:nvPr>
            <p:ph type="sldNum" sz="quarter" idx="10"/>
          </p:nvPr>
        </p:nvSpPr>
        <p:spPr/>
        <p:txBody>
          <a:bodyPr/>
          <a:lstStyle/>
          <a:p>
            <a:fld id="{1F6C2231-BD6C-407F-8B5B-426489018C6B}" type="slidenum">
              <a:rPr lang="en-US" smtClean="0"/>
              <a:pPr/>
              <a:t>9</a:t>
            </a:fld>
            <a:endParaRPr lang="en-US" dirty="0"/>
          </a:p>
        </p:txBody>
      </p:sp>
    </p:spTree>
    <p:extLst>
      <p:ext uri="{BB962C8B-B14F-4D97-AF65-F5344CB8AC3E}">
        <p14:creationId xmlns="" xmlns:p14="http://schemas.microsoft.com/office/powerpoint/2010/main" val="4129266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Biodefense agencies should offer rapid response to limit the impact of bioincidents by ensuring information sharing, coordinated response operations, in addition to networking and coordination of effective public messaging. </a:t>
            </a:r>
          </a:p>
          <a:p>
            <a:pPr marL="0" indent="0">
              <a:buNone/>
            </a:pPr>
            <a:r>
              <a:rPr lang="en-US" dirty="0" smtClean="0"/>
              <a:t>Ascertaining biodefense enterprise preparedness to alleviate the impacts of biodisaster will enhance a strong public health infrastructure and ensuring acute risk communications (Cooley, 2013). Also, it is recommendable for the concerned agencies to enrich biodefense agency capabilities to prevent bioincident through funding for biological material, equipment, and degradation of technical capabilities. It is with no doubt that effective enactment of effective science and technology-based practices will pave the way for improved biodefense control. </a:t>
            </a:r>
          </a:p>
          <a:p>
            <a:endParaRPr lang="en-US" dirty="0"/>
          </a:p>
        </p:txBody>
      </p:sp>
      <p:sp>
        <p:nvSpPr>
          <p:cNvPr id="4" name="Slide Number Placeholder 3"/>
          <p:cNvSpPr>
            <a:spLocks noGrp="1"/>
          </p:cNvSpPr>
          <p:nvPr>
            <p:ph type="sldNum" sz="quarter" idx="10"/>
          </p:nvPr>
        </p:nvSpPr>
        <p:spPr/>
        <p:txBody>
          <a:bodyPr/>
          <a:lstStyle/>
          <a:p>
            <a:fld id="{1F6C2231-BD6C-407F-8B5B-426489018C6B}" type="slidenum">
              <a:rPr lang="en-US" smtClean="0"/>
              <a:pPr/>
              <a:t>10</a:t>
            </a:fld>
            <a:endParaRPr lang="en-US" dirty="0"/>
          </a:p>
        </p:txBody>
      </p:sp>
    </p:spTree>
    <p:extLst>
      <p:ext uri="{BB962C8B-B14F-4D97-AF65-F5344CB8AC3E}">
        <p14:creationId xmlns="" xmlns:p14="http://schemas.microsoft.com/office/powerpoint/2010/main" val="2363620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Biosecurity is a leading challenge to the United States. As evident, our nation has encountered varied and deliberate biological attacks over the last decades, facilitated by naturally occurring disease outbreaks like 2009H1N1 flu and SARS pandemic (Cooley, 2013). Natural disasters, bioterrorist attacks, and outbreaks of infectious diseases are the leading violators of our biodefense capabilities. The U.S. Biodefense should invest in improving Biosurveillance </a:t>
            </a:r>
            <a:r>
              <a:rPr lang="en-US" sz="1200" kern="1200" dirty="0" smtClean="0">
                <a:solidFill>
                  <a:schemeClr val="tx1"/>
                </a:solidFill>
                <a:effectLst/>
                <a:latin typeface="+mn-lt"/>
                <a:ea typeface="+mn-ea"/>
                <a:cs typeface="+mn-cs"/>
              </a:rPr>
              <a:t>Capabilities and Laboratory Networks. It should support Risk Assessments and Characterizing Threats. The national security team should ensure support on these core investment decisions.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1F6C2231-BD6C-407F-8B5B-426489018C6B}" type="slidenum">
              <a:rPr lang="en-US" smtClean="0"/>
              <a:pPr/>
              <a:t>11</a:t>
            </a:fld>
            <a:endParaRPr lang="en-US" dirty="0"/>
          </a:p>
        </p:txBody>
      </p:sp>
    </p:spTree>
    <p:extLst>
      <p:ext uri="{BB962C8B-B14F-4D97-AF65-F5344CB8AC3E}">
        <p14:creationId xmlns="" xmlns:p14="http://schemas.microsoft.com/office/powerpoint/2010/main" val="399714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03F9EF-48EA-4570-807A-EC0984C4C232}" type="slidenum">
              <a:rPr lang="en-US" smtClean="0"/>
              <a:pPr/>
              <a:t>‹#›</a:t>
            </a:fld>
            <a:endParaRPr lang="en-US" dirty="0"/>
          </a:p>
        </p:txBody>
      </p:sp>
    </p:spTree>
    <p:extLst>
      <p:ext uri="{BB962C8B-B14F-4D97-AF65-F5344CB8AC3E}">
        <p14:creationId xmlns="" xmlns:p14="http://schemas.microsoft.com/office/powerpoint/2010/main" val="3789501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03F9EF-48EA-4570-807A-EC0984C4C232}" type="slidenum">
              <a:rPr lang="en-US" smtClean="0"/>
              <a:pPr/>
              <a:t>‹#›</a:t>
            </a:fld>
            <a:endParaRPr lang="en-US" dirty="0"/>
          </a:p>
        </p:txBody>
      </p:sp>
    </p:spTree>
    <p:extLst>
      <p:ext uri="{BB962C8B-B14F-4D97-AF65-F5344CB8AC3E}">
        <p14:creationId xmlns="" xmlns:p14="http://schemas.microsoft.com/office/powerpoint/2010/main" val="685443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03F9EF-48EA-4570-807A-EC0984C4C232}" type="slidenum">
              <a:rPr lang="en-US" smtClean="0"/>
              <a:pPr/>
              <a:t>‹#›</a:t>
            </a:fld>
            <a:endParaRPr lang="en-US" dirty="0"/>
          </a:p>
        </p:txBody>
      </p:sp>
    </p:spTree>
    <p:extLst>
      <p:ext uri="{BB962C8B-B14F-4D97-AF65-F5344CB8AC3E}">
        <p14:creationId xmlns="" xmlns:p14="http://schemas.microsoft.com/office/powerpoint/2010/main" val="2248620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03F9EF-48EA-4570-807A-EC0984C4C232}" type="slidenum">
              <a:rPr lang="en-US" smtClean="0"/>
              <a:pPr/>
              <a:t>‹#›</a:t>
            </a:fld>
            <a:endParaRPr lang="en-US" dirty="0"/>
          </a:p>
        </p:txBody>
      </p:sp>
    </p:spTree>
    <p:extLst>
      <p:ext uri="{BB962C8B-B14F-4D97-AF65-F5344CB8AC3E}">
        <p14:creationId xmlns="" xmlns:p14="http://schemas.microsoft.com/office/powerpoint/2010/main" val="1397069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C03F9EF-48EA-4570-807A-EC0984C4C232}" type="slidenum">
              <a:rPr lang="en-US" smtClean="0"/>
              <a:pPr/>
              <a:t>‹#›</a:t>
            </a:fld>
            <a:endParaRPr lang="en-US" dirty="0"/>
          </a:p>
        </p:txBody>
      </p:sp>
    </p:spTree>
    <p:extLst>
      <p:ext uri="{BB962C8B-B14F-4D97-AF65-F5344CB8AC3E}">
        <p14:creationId xmlns="" xmlns:p14="http://schemas.microsoft.com/office/powerpoint/2010/main" val="1538903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C03F9EF-48EA-4570-807A-EC0984C4C232}" type="slidenum">
              <a:rPr lang="en-US" smtClean="0"/>
              <a:pPr/>
              <a:t>‹#›</a:t>
            </a:fld>
            <a:endParaRPr lang="en-US" dirty="0"/>
          </a:p>
        </p:txBody>
      </p:sp>
    </p:spTree>
    <p:extLst>
      <p:ext uri="{BB962C8B-B14F-4D97-AF65-F5344CB8AC3E}">
        <p14:creationId xmlns="" xmlns:p14="http://schemas.microsoft.com/office/powerpoint/2010/main" val="4136840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C03F9EF-48EA-4570-807A-EC0984C4C232}" type="slidenum">
              <a:rPr lang="en-US" smtClean="0"/>
              <a:pPr/>
              <a:t>‹#›</a:t>
            </a:fld>
            <a:endParaRPr lang="en-US" dirty="0"/>
          </a:p>
        </p:txBody>
      </p:sp>
    </p:spTree>
    <p:extLst>
      <p:ext uri="{BB962C8B-B14F-4D97-AF65-F5344CB8AC3E}">
        <p14:creationId xmlns="" xmlns:p14="http://schemas.microsoft.com/office/powerpoint/2010/main" val="916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03F9EF-48EA-4570-807A-EC0984C4C232}" type="slidenum">
              <a:rPr lang="en-US" smtClean="0"/>
              <a:pPr/>
              <a:t>‹#›</a:t>
            </a:fld>
            <a:endParaRPr lang="en-US" dirty="0"/>
          </a:p>
        </p:txBody>
      </p:sp>
    </p:spTree>
    <p:extLst>
      <p:ext uri="{BB962C8B-B14F-4D97-AF65-F5344CB8AC3E}">
        <p14:creationId xmlns="" xmlns:p14="http://schemas.microsoft.com/office/powerpoint/2010/main" val="1513290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03F9EF-48EA-4570-807A-EC0984C4C232}" type="slidenum">
              <a:rPr lang="en-US" smtClean="0"/>
              <a:pPr/>
              <a:t>‹#›</a:t>
            </a:fld>
            <a:endParaRPr lang="en-US" dirty="0"/>
          </a:p>
        </p:txBody>
      </p:sp>
      <p:sp>
        <p:nvSpPr>
          <p:cNvPr id="5" name="Date Placeholder 4"/>
          <p:cNvSpPr>
            <a:spLocks noGrp="1"/>
          </p:cNvSpPr>
          <p:nvPr>
            <p:ph type="dt" sz="half" idx="10"/>
          </p:nvPr>
        </p:nvSpPr>
        <p:spPr/>
        <p:txBody>
          <a:bodyPr/>
          <a:lstStyle/>
          <a:p>
            <a:fld id="{BD39F639-A15E-4624-B42F-650C47CB1F40}" type="datetimeFigureOut">
              <a:rPr lang="en-US" smtClean="0"/>
              <a:pPr/>
              <a:t>8/5/2019</a:t>
            </a:fld>
            <a:endParaRPr lang="en-US" dirty="0"/>
          </a:p>
        </p:txBody>
      </p:sp>
    </p:spTree>
    <p:extLst>
      <p:ext uri="{BB962C8B-B14F-4D97-AF65-F5344CB8AC3E}">
        <p14:creationId xmlns="" xmlns:p14="http://schemas.microsoft.com/office/powerpoint/2010/main" val="311368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03F9EF-48EA-4570-807A-EC0984C4C232}" type="slidenum">
              <a:rPr lang="en-US" smtClean="0"/>
              <a:pPr/>
              <a:t>‹#›</a:t>
            </a:fld>
            <a:endParaRPr lang="en-US" dirty="0"/>
          </a:p>
        </p:txBody>
      </p:sp>
    </p:spTree>
    <p:extLst>
      <p:ext uri="{BB962C8B-B14F-4D97-AF65-F5344CB8AC3E}">
        <p14:creationId xmlns="" xmlns:p14="http://schemas.microsoft.com/office/powerpoint/2010/main" val="3978240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03F9EF-48EA-4570-807A-EC0984C4C232}"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585031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03F9EF-48EA-4570-807A-EC0984C4C232}" type="slidenum">
              <a:rPr lang="en-US" smtClean="0"/>
              <a:pPr/>
              <a:t>‹#›</a:t>
            </a:fld>
            <a:endParaRPr lang="en-US" dirty="0"/>
          </a:p>
        </p:txBody>
      </p:sp>
    </p:spTree>
    <p:extLst>
      <p:ext uri="{BB962C8B-B14F-4D97-AF65-F5344CB8AC3E}">
        <p14:creationId xmlns="" xmlns:p14="http://schemas.microsoft.com/office/powerpoint/2010/main" val="3542454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03F9EF-48EA-4570-807A-EC0984C4C232}"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754136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03F9EF-48EA-4570-807A-EC0984C4C232}" type="slidenum">
              <a:rPr lang="en-US" smtClean="0"/>
              <a:pPr/>
              <a:t>‹#›</a:t>
            </a:fld>
            <a:endParaRPr lang="en-US" dirty="0"/>
          </a:p>
        </p:txBody>
      </p:sp>
    </p:spTree>
    <p:extLst>
      <p:ext uri="{BB962C8B-B14F-4D97-AF65-F5344CB8AC3E}">
        <p14:creationId xmlns="" xmlns:p14="http://schemas.microsoft.com/office/powerpoint/2010/main" val="2446128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03F9EF-48EA-4570-807A-EC0984C4C232}" type="slidenum">
              <a:rPr lang="en-US" smtClean="0"/>
              <a:pPr/>
              <a:t>‹#›</a:t>
            </a:fld>
            <a:endParaRPr lang="en-US" dirty="0"/>
          </a:p>
        </p:txBody>
      </p:sp>
    </p:spTree>
    <p:extLst>
      <p:ext uri="{BB962C8B-B14F-4D97-AF65-F5344CB8AC3E}">
        <p14:creationId xmlns="" xmlns:p14="http://schemas.microsoft.com/office/powerpoint/2010/main" val="3615300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39F639-A15E-4624-B42F-650C47CB1F40}" type="datetimeFigureOut">
              <a:rPr lang="en-US" smtClean="0"/>
              <a:pPr/>
              <a:t>8/5/2019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03F9EF-48EA-4570-807A-EC0984C4C232}" type="slidenum">
              <a:rPr lang="en-US" smtClean="0"/>
              <a:pPr/>
              <a:t>‹#›</a:t>
            </a:fld>
            <a:endParaRPr lang="en-US" dirty="0"/>
          </a:p>
        </p:txBody>
      </p:sp>
    </p:spTree>
    <p:extLst>
      <p:ext uri="{BB962C8B-B14F-4D97-AF65-F5344CB8AC3E}">
        <p14:creationId xmlns="" xmlns:p14="http://schemas.microsoft.com/office/powerpoint/2010/main" val="2778300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D39F639-A15E-4624-B42F-650C47CB1F40}" type="datetimeFigureOut">
              <a:rPr lang="en-US" smtClean="0"/>
              <a:pPr/>
              <a:t>8/5/2019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C03F9EF-48EA-4570-807A-EC0984C4C232}" type="slidenum">
              <a:rPr lang="en-US" smtClean="0"/>
              <a:pPr/>
              <a:t>‹#›</a:t>
            </a:fld>
            <a:endParaRPr lang="en-US" dirty="0"/>
          </a:p>
        </p:txBody>
      </p:sp>
    </p:spTree>
    <p:extLst>
      <p:ext uri="{BB962C8B-B14F-4D97-AF65-F5344CB8AC3E}">
        <p14:creationId xmlns="" xmlns:p14="http://schemas.microsoft.com/office/powerpoint/2010/main" val="428608678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whitehouse.gov/wp-content/uploads/2018/09/National-Biodefense-Strategy.pdf" TargetMode="External"/><Relationship Id="rId2" Type="http://schemas.openxmlformats.org/officeDocument/2006/relationships/hyperlink" Target="https://www.biotech-now.org/health/2013/07/biodefense-preparedness-key-for-national-public-health"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61113" y="2185466"/>
            <a:ext cx="8596668" cy="1320800"/>
          </a:xfrm>
        </p:spPr>
        <p:txBody>
          <a:bodyPr>
            <a:noAutofit/>
          </a:bodyPr>
          <a:lstStyle/>
          <a:p>
            <a:pPr algn="ctr"/>
            <a:r>
              <a:rPr lang="en-US" sz="2800" dirty="0">
                <a:latin typeface="Times New Roman" panose="02020603050405020304" pitchFamily="18" charset="0"/>
                <a:cs typeface="Times New Roman" panose="02020603050405020304" pitchFamily="18" charset="0"/>
              </a:rPr>
              <a:t>Senior Leader Briefing</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Future Investments in U.S. Biodefense Capabilities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073607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762000"/>
          </a:xfrm>
        </p:spPr>
        <p:txBody>
          <a:bodyPr>
            <a:noAutofit/>
          </a:bodyPr>
          <a:lstStyle/>
          <a:p>
            <a:pPr algn="ctr"/>
            <a:r>
              <a:rPr lang="en-US" sz="2800" dirty="0">
                <a:latin typeface="Times New Roman" panose="02020603050405020304" pitchFamily="18" charset="0"/>
                <a:cs typeface="Times New Roman" panose="02020603050405020304" pitchFamily="18" charset="0"/>
              </a:rPr>
              <a:t>BLUF and Overview</a:t>
            </a:r>
            <a:br>
              <a:rPr lang="en-US" sz="2800" dirty="0">
                <a:latin typeface="Times New Roman" panose="02020603050405020304" pitchFamily="18" charset="0"/>
                <a:cs typeface="Times New Roman" panose="02020603050405020304" pitchFamily="18" charset="0"/>
              </a:rPr>
            </a:br>
            <a:endParaRPr lang="en-US" sz="2800" dirty="0"/>
          </a:p>
        </p:txBody>
      </p:sp>
      <p:sp>
        <p:nvSpPr>
          <p:cNvPr id="4" name="Content Placeholder 3"/>
          <p:cNvSpPr>
            <a:spLocks noGrp="1"/>
          </p:cNvSpPr>
          <p:nvPr>
            <p:ph sz="half" idx="1"/>
          </p:nvPr>
        </p:nvSpPr>
        <p:spPr>
          <a:xfrm>
            <a:off x="677334" y="1578698"/>
            <a:ext cx="4184035" cy="3880772"/>
          </a:xfrm>
        </p:spPr>
        <p:txBody>
          <a:bodyPr>
            <a:normAutofit fontScale="92500" lnSpcReduction="20000"/>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Our </a:t>
            </a:r>
            <a:r>
              <a:rPr lang="en-US" sz="2000" dirty="0">
                <a:latin typeface="Times New Roman" panose="02020603050405020304" pitchFamily="18" charset="0"/>
                <a:cs typeface="Times New Roman" panose="02020603050405020304" pitchFamily="18" charset="0"/>
              </a:rPr>
              <a:t>nation has encountered varied and deliberate biological attacks over the last decades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Naturally occurring disease outbreaks like </a:t>
            </a:r>
            <a:r>
              <a:rPr lang="en-US" sz="2000" dirty="0" smtClean="0">
                <a:latin typeface="Times New Roman" panose="02020603050405020304" pitchFamily="18" charset="0"/>
                <a:cs typeface="Times New Roman" panose="02020603050405020304" pitchFamily="18" charset="0"/>
              </a:rPr>
              <a:t>2009 H1N1 </a:t>
            </a:r>
            <a:r>
              <a:rPr lang="en-US" sz="2000" dirty="0">
                <a:latin typeface="Times New Roman" panose="02020603050405020304" pitchFamily="18" charset="0"/>
                <a:cs typeface="Times New Roman" panose="02020603050405020304" pitchFamily="18" charset="0"/>
              </a:rPr>
              <a:t>flu and SARS pandemic (Cooley, 2013)</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Natural disasters, bioterrorist attacks, and outbreaks of infectious diseases are the leading violators of our biodefense capabilities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biotechnology industry should help to reinforce our nation’s biodefense capability to prepare and respond to bioterror threats</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6" name="Content Placeholder 5"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4671747" y="1578698"/>
            <a:ext cx="5164980" cy="3241964"/>
          </a:xfrm>
        </p:spPr>
      </p:pic>
    </p:spTree>
    <p:extLst>
      <p:ext uri="{BB962C8B-B14F-4D97-AF65-F5344CB8AC3E}">
        <p14:creationId xmlns="" xmlns:p14="http://schemas.microsoft.com/office/powerpoint/2010/main" val="2298572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83673"/>
          </a:xfrm>
        </p:spPr>
        <p:txBody>
          <a:bodyPr>
            <a:normAutofit/>
          </a:bodyPr>
          <a:lstStyle/>
          <a:p>
            <a:pPr algn="ctr"/>
            <a:r>
              <a:rPr lang="en-US" sz="2800" dirty="0">
                <a:latin typeface="Times New Roman" panose="02020603050405020304" pitchFamily="18" charset="0"/>
                <a:cs typeface="Times New Roman" panose="02020603050405020304" pitchFamily="18" charset="0"/>
              </a:rPr>
              <a:t>Key Biodefense Requirements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705469" y="1457204"/>
            <a:ext cx="4184035" cy="3880772"/>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major biodefense requirements include:</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Biodefense preparedness on emerging infectious diseases</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Strengthening emergency response capabilities, including decontamination efforts </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Prevention-related efforts (Whitehouse.gov, 2018)</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5089524" y="1930400"/>
            <a:ext cx="4400839" cy="3142953"/>
          </a:xfrm>
        </p:spPr>
      </p:pic>
    </p:spTree>
    <p:extLst>
      <p:ext uri="{BB962C8B-B14F-4D97-AF65-F5344CB8AC3E}">
        <p14:creationId xmlns="" xmlns:p14="http://schemas.microsoft.com/office/powerpoint/2010/main" val="2529585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1148"/>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Continuation of Key Biodefense </a:t>
            </a:r>
            <a:r>
              <a:rPr lang="en-US" sz="2800" dirty="0" smtClean="0">
                <a:latin typeface="Times New Roman" panose="02020603050405020304" pitchFamily="18" charset="0"/>
                <a:cs typeface="Times New Roman" panose="02020603050405020304" pitchFamily="18" charset="0"/>
              </a:rPr>
              <a:t>Requirements… </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10748"/>
            <a:ext cx="8596668" cy="3880773"/>
          </a:xfrm>
        </p:spPr>
        <p:txBody>
          <a:bodyPr>
            <a:normAutofit/>
          </a:bodyPr>
          <a:lstStyle/>
          <a:p>
            <a:pPr marL="0" indent="0">
              <a:buNone/>
            </a:pPr>
            <a:r>
              <a:rPr lang="en-US" sz="2000" b="1" i="1" dirty="0" smtClean="0">
                <a:latin typeface="Times New Roman" panose="02020603050405020304" pitchFamily="18" charset="0"/>
                <a:cs typeface="Times New Roman" panose="02020603050405020304" pitchFamily="18" charset="0"/>
              </a:rPr>
              <a:t>Biodefense </a:t>
            </a:r>
            <a:r>
              <a:rPr lang="en-US" sz="2000" b="1" i="1" dirty="0">
                <a:latin typeface="Times New Roman" panose="02020603050405020304" pitchFamily="18" charset="0"/>
                <a:cs typeface="Times New Roman" panose="02020603050405020304" pitchFamily="18" charset="0"/>
              </a:rPr>
              <a:t>preparedness on emerging infectious </a:t>
            </a:r>
            <a:r>
              <a:rPr lang="en-US" sz="2000" b="1" i="1" dirty="0" smtClean="0">
                <a:latin typeface="Times New Roman" panose="02020603050405020304" pitchFamily="18" charset="0"/>
                <a:cs typeface="Times New Roman" panose="02020603050405020304" pitchFamily="18" charset="0"/>
              </a:rPr>
              <a:t>diseases.</a:t>
            </a:r>
            <a:endParaRPr lang="en-US" sz="2000" b="1" i="1"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Our biodefense industry must ensure preparedness through:</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Defining the root causes of emerging infections (Whitehouse.gov, 2018</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It should continuously finance basic research and preclinical development activities for acute discoveries.</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There is a need for developing regulatory management plans, provide technical assistance, and help solve regulatory and scientific issues (Whitehouse.gov, 2018).</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Strengthen the pipeline of medical products, drugs, and devices that will safeguard the nation during an emergency</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710881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Continuation of Key Biodefense </a:t>
            </a:r>
            <a:r>
              <a:rPr lang="en-US" sz="2800" dirty="0" smtClean="0">
                <a:latin typeface="Times New Roman" panose="02020603050405020304" pitchFamily="18" charset="0"/>
                <a:cs typeface="Times New Roman" panose="02020603050405020304" pitchFamily="18" charset="0"/>
              </a:rPr>
              <a:t>Requirements…</a:t>
            </a:r>
            <a:endParaRPr lang="en-US" sz="2800" dirty="0"/>
          </a:p>
        </p:txBody>
      </p:sp>
      <p:sp>
        <p:nvSpPr>
          <p:cNvPr id="3" name="Content Placeholder 2"/>
          <p:cNvSpPr>
            <a:spLocks noGrp="1"/>
          </p:cNvSpPr>
          <p:nvPr>
            <p:ph sz="half" idx="1"/>
          </p:nvPr>
        </p:nvSpPr>
        <p:spPr>
          <a:xfrm>
            <a:off x="524934" y="1810612"/>
            <a:ext cx="5072302" cy="4594132"/>
          </a:xfrm>
        </p:spPr>
        <p:txBody>
          <a:bodyPr>
            <a:noAutofit/>
          </a:bodyPr>
          <a:lstStyle/>
          <a:p>
            <a:pPr marL="0" indent="0" algn="ctr">
              <a:buNone/>
            </a:pPr>
            <a:r>
              <a:rPr lang="en-US" sz="2000" b="1" i="1" dirty="0">
                <a:latin typeface="Times New Roman" panose="02020603050405020304" pitchFamily="18" charset="0"/>
                <a:cs typeface="Times New Roman" panose="02020603050405020304" pitchFamily="18" charset="0"/>
              </a:rPr>
              <a:t>Strengthening emergency response capabilities, including decontamination efforts </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federal biodefense efforts need to ensure a wide array of emergency preparedness</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Biodefense industry must ensure acute understanding of resource availability (Whitehouse.gov, 2018).</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Outline strategy to define the associated detection, preparedness and response</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Need for acute recovery for environmental decontamination through binding policies and </a:t>
            </a:r>
            <a:r>
              <a:rPr lang="en-US" sz="2000" dirty="0" smtClean="0">
                <a:latin typeface="Times New Roman" panose="02020603050405020304" pitchFamily="18" charset="0"/>
                <a:cs typeface="Times New Roman" panose="02020603050405020304" pitchFamily="18" charset="0"/>
              </a:rPr>
              <a:t>protocols</a:t>
            </a: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5749636" y="1930400"/>
            <a:ext cx="4622064" cy="4142898"/>
          </a:xfrm>
          <a:prstGeom prst="rect">
            <a:avLst/>
          </a:prstGeom>
        </p:spPr>
      </p:pic>
    </p:spTree>
    <p:extLst>
      <p:ext uri="{BB962C8B-B14F-4D97-AF65-F5344CB8AC3E}">
        <p14:creationId xmlns="" xmlns:p14="http://schemas.microsoft.com/office/powerpoint/2010/main" val="1870498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latin typeface="Times New Roman" panose="02020603050405020304" pitchFamily="18" charset="0"/>
                <a:cs typeface="Times New Roman" panose="02020603050405020304" pitchFamily="18" charset="0"/>
              </a:rPr>
              <a:t>Prevention-related efforts</a:t>
            </a:r>
            <a:br>
              <a:rPr lang="en-US" sz="2800" dirty="0">
                <a:latin typeface="Times New Roman" panose="02020603050405020304" pitchFamily="18" charset="0"/>
                <a:cs typeface="Times New Roman" panose="02020603050405020304" pitchFamily="18" charset="0"/>
              </a:rPr>
            </a:br>
            <a:endParaRPr lang="en-US" sz="2800" dirty="0"/>
          </a:p>
        </p:txBody>
      </p:sp>
      <p:sp>
        <p:nvSpPr>
          <p:cNvPr id="3" name="Content Placeholder 2"/>
          <p:cNvSpPr>
            <a:spLocks noGrp="1"/>
          </p:cNvSpPr>
          <p:nvPr>
            <p:ph sz="half" idx="1"/>
          </p:nvPr>
        </p:nvSpPr>
        <p:spPr>
          <a:xfrm>
            <a:off x="677334" y="1578698"/>
            <a:ext cx="4184035" cy="3880772"/>
          </a:xfrm>
        </p:spPr>
        <p:txBody>
          <a:bodyPr>
            <a:no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Biodefense </a:t>
            </a:r>
            <a:r>
              <a:rPr lang="en-US" sz="2000" dirty="0">
                <a:latin typeface="Times New Roman" panose="02020603050405020304" pitchFamily="18" charset="0"/>
                <a:cs typeface="Times New Roman" panose="02020603050405020304" pitchFamily="18" charset="0"/>
              </a:rPr>
              <a:t>agencies should help establish preventive norms to help prevent development, production in addition to the storage of dangerous biological weapons (Whitehouse.gov, 2018).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Future-oriented strategies should deepen investment in addition to the commitment to prevent bioterror attack.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There is a need to enlighten people on the risks of misusing biology by promoting </a:t>
            </a:r>
            <a:r>
              <a:rPr lang="en-US" sz="2000" dirty="0" smtClean="0">
                <a:latin typeface="Times New Roman" panose="02020603050405020304" pitchFamily="18" charset="0"/>
                <a:cs typeface="Times New Roman" panose="02020603050405020304" pitchFamily="18" charset="0"/>
              </a:rPr>
              <a:t>education</a:t>
            </a: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4975668" y="1578698"/>
            <a:ext cx="4594975" cy="3963121"/>
          </a:xfrm>
        </p:spPr>
      </p:pic>
    </p:spTree>
    <p:extLst>
      <p:ext uri="{BB962C8B-B14F-4D97-AF65-F5344CB8AC3E}">
        <p14:creationId xmlns="" xmlns:p14="http://schemas.microsoft.com/office/powerpoint/2010/main" val="67566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3563"/>
            <a:ext cx="8596668" cy="1320800"/>
          </a:xfrm>
        </p:spPr>
        <p:txBody>
          <a:bodyPr>
            <a:noAutofit/>
          </a:bodyPr>
          <a:lstStyle/>
          <a:p>
            <a:pPr algn="ctr"/>
            <a:r>
              <a:rPr lang="en-US" sz="2800" dirty="0">
                <a:latin typeface="Times New Roman" panose="02020603050405020304" pitchFamily="18" charset="0"/>
                <a:cs typeface="Times New Roman" panose="02020603050405020304" pitchFamily="18" charset="0"/>
              </a:rPr>
              <a:t>Overview and assessment of current U.S. biodefense capabilities and policies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44363"/>
            <a:ext cx="8596668" cy="3880773"/>
          </a:xfrm>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biodefense plan has launched new vaccines and other preventive measures against infectious diseases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There is effective national biodefense policies and strategies concerning immigration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There is effective implementation of the Affordable Care Act to ensure access to health insurance (Whitehouse.gov, 2018)</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There is the acute establishment of Department of Human and Health Services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Increased </a:t>
            </a:r>
            <a:r>
              <a:rPr lang="en-US" sz="2000" dirty="0" smtClean="0">
                <a:latin typeface="Times New Roman" panose="02020603050405020304" pitchFamily="18" charset="0"/>
                <a:cs typeface="Times New Roman" panose="02020603050405020304" pitchFamily="18" charset="0"/>
              </a:rPr>
              <a:t>bio-surveillance </a:t>
            </a:r>
            <a:r>
              <a:rPr lang="en-US" sz="2000" dirty="0">
                <a:latin typeface="Times New Roman" panose="02020603050405020304" pitchFamily="18" charset="0"/>
                <a:cs typeface="Times New Roman" panose="02020603050405020304" pitchFamily="18" charset="0"/>
              </a:rPr>
              <a:t>activities with technical </a:t>
            </a:r>
            <a:r>
              <a:rPr lang="en-US" sz="2000" dirty="0" smtClean="0">
                <a:latin typeface="Times New Roman" panose="02020603050405020304" pitchFamily="18" charset="0"/>
                <a:cs typeface="Times New Roman" panose="02020603050405020304" pitchFamily="18" charset="0"/>
              </a:rPr>
              <a:t>support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503654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latin typeface="Times New Roman" panose="02020603050405020304" pitchFamily="18" charset="0"/>
                <a:cs typeface="Times New Roman" panose="02020603050405020304" pitchFamily="18" charset="0"/>
              </a:rPr>
              <a:t>Assessment of how current capabilities and policies </a:t>
            </a:r>
            <a:r>
              <a:rPr lang="en-US" sz="2800" dirty="0" smtClean="0">
                <a:latin typeface="Times New Roman" panose="02020603050405020304" pitchFamily="18" charset="0"/>
                <a:cs typeface="Times New Roman" panose="02020603050405020304" pitchFamily="18" charset="0"/>
              </a:rPr>
              <a:t>meet key </a:t>
            </a:r>
            <a:r>
              <a:rPr lang="en-US" sz="2800" dirty="0">
                <a:latin typeface="Times New Roman" panose="02020603050405020304" pitchFamily="18" charset="0"/>
                <a:cs typeface="Times New Roman" panose="02020603050405020304" pitchFamily="18" charset="0"/>
              </a:rPr>
              <a:t>biodefense requirements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Current </a:t>
            </a:r>
            <a:r>
              <a:rPr lang="en-US" sz="2000" dirty="0">
                <a:latin typeface="Times New Roman" panose="02020603050405020304" pitchFamily="18" charset="0"/>
                <a:cs typeface="Times New Roman" panose="02020603050405020304" pitchFamily="18" charset="0"/>
              </a:rPr>
              <a:t>capabilities support the key biodefense requirements by:</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Offering rapid response to limit the impact of big incidents (DiEuliis, 2019).</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Ascertaining biodefense enterprise preparedness to alleviate the impacts of biodisaster</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Enriching biodefense agency capabilities to prevent </a:t>
            </a:r>
            <a:r>
              <a:rPr lang="en-US" sz="2000" dirty="0" smtClean="0">
                <a:latin typeface="Times New Roman" panose="02020603050405020304" pitchFamily="18" charset="0"/>
                <a:cs typeface="Times New Roman" panose="02020603050405020304" pitchFamily="18" charset="0"/>
              </a:rPr>
              <a:t>bio-incidences</a:t>
            </a:r>
            <a:r>
              <a:rPr lang="en-US" sz="20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Enabling risk awareness to support accurate decision making across the biodefense agencies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Facilitation of recovery strategies to enhance acute restoration of the society, the economy in addition to the environment after  </a:t>
            </a:r>
            <a:r>
              <a:rPr lang="en-US" sz="2000" dirty="0" smtClean="0">
                <a:latin typeface="Times New Roman" panose="02020603050405020304" pitchFamily="18" charset="0"/>
                <a:cs typeface="Times New Roman" panose="02020603050405020304" pitchFamily="18" charset="0"/>
              </a:rPr>
              <a:t>bio-incidences</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310288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Options on ways to better meet your three key </a:t>
            </a:r>
            <a:r>
              <a:rPr lang="en-US" sz="3100" dirty="0" smtClean="0">
                <a:latin typeface="Times New Roman" panose="02020603050405020304" pitchFamily="18" charset="0"/>
                <a:cs typeface="Times New Roman" panose="02020603050405020304" pitchFamily="18" charset="0"/>
              </a:rPr>
              <a:t>requirements</a:t>
            </a:r>
            <a:r>
              <a:rPr lang="en-US" dirty="0"/>
              <a:t/>
            </a:r>
            <a:br>
              <a:rPr lang="en-US" dirty="0"/>
            </a:br>
            <a:endParaRPr lang="en-US" dirty="0"/>
          </a:p>
        </p:txBody>
      </p:sp>
      <p:sp>
        <p:nvSpPr>
          <p:cNvPr id="3" name="Content Placeholder 2"/>
          <p:cNvSpPr>
            <a:spLocks noGrp="1"/>
          </p:cNvSpPr>
          <p:nvPr>
            <p:ph sz="half" idx="1"/>
          </p:nvPr>
        </p:nvSpPr>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Ensuring </a:t>
            </a:r>
            <a:r>
              <a:rPr lang="en-US" sz="2000" dirty="0">
                <a:latin typeface="Times New Roman" panose="02020603050405020304" pitchFamily="18" charset="0"/>
                <a:cs typeface="Times New Roman" panose="02020603050405020304" pitchFamily="18" charset="0"/>
              </a:rPr>
              <a:t>biodefense preparedness on emerging infectious diseases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Focusing on emergency response capabilities, including decontamination efforts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Making prevention-related efforts</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5089352" y="2050473"/>
            <a:ext cx="4664248" cy="3879273"/>
          </a:xfrm>
        </p:spPr>
      </p:pic>
    </p:spTree>
    <p:extLst>
      <p:ext uri="{BB962C8B-B14F-4D97-AF65-F5344CB8AC3E}">
        <p14:creationId xmlns="" xmlns:p14="http://schemas.microsoft.com/office/powerpoint/2010/main" val="3854001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89709"/>
          </a:xfrm>
        </p:spPr>
        <p:txBody>
          <a:bodyPr>
            <a:noAutofit/>
          </a:bodyPr>
          <a:lstStyle/>
          <a:p>
            <a:pPr algn="ctr"/>
            <a:r>
              <a:rPr lang="en-US" sz="2800" dirty="0">
                <a:latin typeface="Times New Roman" panose="02020603050405020304" pitchFamily="18" charset="0"/>
                <a:cs typeface="Times New Roman" panose="02020603050405020304" pitchFamily="18" charset="0"/>
              </a:rPr>
              <a:t>Recommendation for decision-makers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550989"/>
            <a:ext cx="4184035" cy="3880772"/>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Biodefense </a:t>
            </a:r>
            <a:r>
              <a:rPr lang="en-US" sz="2000" dirty="0">
                <a:latin typeface="Times New Roman" panose="02020603050405020304" pitchFamily="18" charset="0"/>
                <a:cs typeface="Times New Roman" panose="02020603050405020304" pitchFamily="18" charset="0"/>
              </a:rPr>
              <a:t>agencies should:</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Offering rapid response to limit the impact of bioincidents (Cooley, 2013).</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Ascertaining biodefense enterprise preparedness to alleviate the impacts of biodisaster</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Enriching biodefense agency capabilities to prevent </a:t>
            </a:r>
            <a:r>
              <a:rPr lang="en-US" sz="2000" dirty="0" smtClean="0">
                <a:latin typeface="Times New Roman" panose="02020603050405020304" pitchFamily="18" charset="0"/>
                <a:cs typeface="Times New Roman" panose="02020603050405020304" pitchFamily="18" charset="0"/>
              </a:rPr>
              <a:t>bio-incidence</a:t>
            </a:r>
            <a:endParaRPr lang="en-US" sz="2000" dirty="0">
              <a:latin typeface="Times New Roman" panose="02020603050405020304" pitchFamily="18" charset="0"/>
              <a:cs typeface="Times New Roman" panose="02020603050405020304" pitchFamily="18" charset="0"/>
            </a:endParaRPr>
          </a:p>
        </p:txBody>
      </p:sp>
      <p:pic>
        <p:nvPicPr>
          <p:cNvPr id="6" name="Content Placeholder 4"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5100363" y="1905572"/>
            <a:ext cx="3934374" cy="3172268"/>
          </a:xfrm>
          <a:prstGeom prst="rect">
            <a:avLst/>
          </a:prstGeom>
        </p:spPr>
      </p:pic>
    </p:spTree>
    <p:extLst>
      <p:ext uri="{BB962C8B-B14F-4D97-AF65-F5344CB8AC3E}">
        <p14:creationId xmlns="" xmlns:p14="http://schemas.microsoft.com/office/powerpoint/2010/main" val="234430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80052"/>
          </a:xfrm>
        </p:spPr>
        <p:txBody>
          <a:bodyPr>
            <a:normAutofit/>
          </a:bodyPr>
          <a:lstStyle/>
          <a:p>
            <a:pPr algn="ctr"/>
            <a:r>
              <a:rPr lang="en-US" sz="2800" dirty="0">
                <a:latin typeface="Times New Roman" panose="02020603050405020304" pitchFamily="18" charset="0"/>
                <a:cs typeface="Times New Roman" panose="02020603050405020304" pitchFamily="18" charset="0"/>
              </a:rPr>
              <a:t>Summation</a:t>
            </a:r>
          </a:p>
        </p:txBody>
      </p:sp>
      <p:sp>
        <p:nvSpPr>
          <p:cNvPr id="3" name="Content Placeholder 2"/>
          <p:cNvSpPr>
            <a:spLocks noGrp="1"/>
          </p:cNvSpPr>
          <p:nvPr>
            <p:ph idx="1"/>
          </p:nvPr>
        </p:nvSpPr>
        <p:spPr>
          <a:xfrm>
            <a:off x="677334" y="1391478"/>
            <a:ext cx="8596668" cy="4810539"/>
          </a:xfrm>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Biosecurity </a:t>
            </a:r>
            <a:r>
              <a:rPr lang="en-US" sz="2000" dirty="0">
                <a:latin typeface="Times New Roman" panose="02020603050405020304" pitchFamily="18" charset="0"/>
                <a:cs typeface="Times New Roman" panose="02020603050405020304" pitchFamily="18" charset="0"/>
              </a:rPr>
              <a:t>is a leading challenge to the United States: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Our nation has encountered varied and deliberate biological attacks over the last decades.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Naturally occurring disease outbreaks like 2009H1N1 flu and SARS pandemic (Cooley, 2013).</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Natural disasters, bioterrorist attacks, and outbreaks of infectious diseases are the leading violators of our biodefense capabilities.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U.S. Biodefense should invest in improving Biosurveillance Capabilities and Laboratory Networks.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It should support Risk Assessments and Characterizing Threats (Rudolph et al., 2019).</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national security team should ensure support on these core investment decisions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597396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00539"/>
          </a:xfrm>
        </p:spPr>
        <p:txBody>
          <a:bodyPr/>
          <a:lstStyle/>
          <a:p>
            <a:pPr algn="ctr"/>
            <a:r>
              <a:rPr lang="en-US" sz="2800" dirty="0">
                <a:latin typeface="Times New Roman" panose="02020603050405020304" pitchFamily="18" charset="0"/>
                <a:cs typeface="Times New Roman" panose="02020603050405020304" pitchFamily="18" charset="0"/>
              </a:rPr>
              <a:t>References</a:t>
            </a:r>
            <a:endParaRPr lang="en-US" sz="2800" dirty="0"/>
          </a:p>
        </p:txBody>
      </p:sp>
      <p:sp>
        <p:nvSpPr>
          <p:cNvPr id="3" name="Content Placeholder 2"/>
          <p:cNvSpPr>
            <a:spLocks noGrp="1"/>
          </p:cNvSpPr>
          <p:nvPr>
            <p:ph idx="1"/>
          </p:nvPr>
        </p:nvSpPr>
        <p:spPr>
          <a:xfrm>
            <a:off x="677334" y="1610139"/>
            <a:ext cx="8596668" cy="3880773"/>
          </a:xfrm>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Berger</a:t>
            </a:r>
            <a:r>
              <a:rPr lang="en-US" sz="2000" dirty="0">
                <a:latin typeface="Times New Roman" panose="02020603050405020304" pitchFamily="18" charset="0"/>
                <a:cs typeface="Times New Roman" panose="02020603050405020304" pitchFamily="18" charset="0"/>
              </a:rPr>
              <a:t>, K., DiEuliis, D., Meyer, C., &amp; Rao, V. (2018). Roadmap for biosecurity and biodefense policy in the United States. </a:t>
            </a:r>
            <a:r>
              <a:rPr lang="en-US" sz="2000" i="1" dirty="0">
                <a:latin typeface="Times New Roman" panose="02020603050405020304" pitchFamily="18" charset="0"/>
                <a:cs typeface="Times New Roman" panose="02020603050405020304" pitchFamily="18" charset="0"/>
              </a:rPr>
              <a:t>J Health Security. In press. Google Scholar</a:t>
            </a:r>
            <a:r>
              <a:rPr lang="en-US" sz="2000" dirty="0">
                <a:latin typeface="Times New Roman" panose="02020603050405020304" pitchFamily="18" charset="0"/>
                <a:cs typeface="Times New Roman" panose="02020603050405020304" pitchFamily="18" charset="0"/>
              </a:rPr>
              <a:t>.</a:t>
            </a:r>
          </a:p>
          <a:p>
            <a:pPr marL="0" indent="0">
              <a:buNone/>
            </a:pPr>
            <a:r>
              <a:rPr lang="en-US" sz="2000" dirty="0">
                <a:latin typeface="Times New Roman" panose="02020603050405020304" pitchFamily="18" charset="0"/>
                <a:cs typeface="Times New Roman" panose="02020603050405020304" pitchFamily="18" charset="0"/>
              </a:rPr>
              <a:t>Cooley, T. (2013). Biodefense Preparedness Key for National Public Health. Retrieved from</a:t>
            </a:r>
            <a:r>
              <a:rPr lang="en-US" sz="2000" b="1"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hlinkClick r:id="rId2"/>
              </a:rPr>
              <a:t>https://www.biotech-now.org/health/2013/07/biodefense-preparedness-key-for-national-public-health</a:t>
            </a:r>
            <a:r>
              <a:rPr lang="en-US" sz="2000" dirty="0">
                <a:latin typeface="Times New Roman" panose="02020603050405020304" pitchFamily="18" charset="0"/>
                <a:cs typeface="Times New Roman" panose="02020603050405020304" pitchFamily="18" charset="0"/>
              </a:rPr>
              <a:t> </a:t>
            </a:r>
          </a:p>
          <a:p>
            <a:pPr marL="0" indent="0">
              <a:buNone/>
            </a:pPr>
            <a:r>
              <a:rPr lang="en-US" sz="2000" dirty="0">
                <a:latin typeface="Times New Roman" panose="02020603050405020304" pitchFamily="18" charset="0"/>
                <a:cs typeface="Times New Roman" panose="02020603050405020304" pitchFamily="18" charset="0"/>
              </a:rPr>
              <a:t>DiEuliis, D. (2019). Key National Security Questions for the Future of Synthetic Biology. </a:t>
            </a:r>
            <a:r>
              <a:rPr lang="en-US" sz="2000" i="1" dirty="0">
                <a:latin typeface="Times New Roman" panose="02020603050405020304" pitchFamily="18" charset="0"/>
                <a:cs typeface="Times New Roman" panose="02020603050405020304" pitchFamily="18" charset="0"/>
              </a:rPr>
              <a:t>Harv. Envtl. L. Rev.</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43</a:t>
            </a:r>
            <a:r>
              <a:rPr lang="en-US" sz="2000" dirty="0">
                <a:latin typeface="Times New Roman" panose="02020603050405020304" pitchFamily="18" charset="0"/>
                <a:cs typeface="Times New Roman" panose="02020603050405020304" pitchFamily="18" charset="0"/>
              </a:rPr>
              <a:t>, 127.</a:t>
            </a:r>
          </a:p>
          <a:p>
            <a:pPr marL="0" indent="0">
              <a:buNone/>
            </a:pPr>
            <a:r>
              <a:rPr lang="en-US" sz="2000" dirty="0">
                <a:latin typeface="Times New Roman" panose="02020603050405020304" pitchFamily="18" charset="0"/>
                <a:cs typeface="Times New Roman" panose="02020603050405020304" pitchFamily="18" charset="0"/>
              </a:rPr>
              <a:t>Whitehouse.gov, (2018).  National Biodefense Strategy.  Retrieved from </a:t>
            </a:r>
            <a:r>
              <a:rPr lang="en-US" sz="2000" u="sng" dirty="0">
                <a:latin typeface="Times New Roman" panose="02020603050405020304" pitchFamily="18" charset="0"/>
                <a:cs typeface="Times New Roman" panose="02020603050405020304" pitchFamily="18" charset="0"/>
                <a:hlinkClick r:id="rId3"/>
              </a:rPr>
              <a:t>https://www.whitehouse.gov/wp-content/uploads/2018/09/National-Biodefense-Strategy.pdf</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33277512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40</TotalTime>
  <Words>1580</Words>
  <Application>Microsoft Office PowerPoint</Application>
  <PresentationFormat>Custom</PresentationFormat>
  <Paragraphs>84</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Senior Leader Briefing    Future Investments in U.S. Biodefense Capabilities </vt:lpstr>
      <vt:lpstr>BLUF and Overview </vt:lpstr>
      <vt:lpstr>Key Biodefense Requirements  </vt:lpstr>
      <vt:lpstr>Continuation of Key Biodefense Requirements…  </vt:lpstr>
      <vt:lpstr>Continuation of Key Biodefense Requirements…</vt:lpstr>
      <vt:lpstr>Prevention-related efforts </vt:lpstr>
      <vt:lpstr>Overview and assessment of current U.S. biodefense capabilities and policies </vt:lpstr>
      <vt:lpstr>Assessment of how current capabilities and policies meet key biodefense requirements </vt:lpstr>
      <vt:lpstr>Options on ways to better meet your three key requirements </vt:lpstr>
      <vt:lpstr>Recommendation for decision-makers </vt:lpstr>
      <vt:lpstr>Summation</vt:lpstr>
      <vt:lpstr>References</vt:lpstr>
    </vt:vector>
  </TitlesOfParts>
  <Company>Ministry of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Leader Briefing    Future Investments in U.S. Biodefense Capabilities</dc:title>
  <dc:creator>HP</dc:creator>
  <cp:lastModifiedBy>ADM</cp:lastModifiedBy>
  <cp:revision>8</cp:revision>
  <dcterms:created xsi:type="dcterms:W3CDTF">2019-08-05T16:48:36Z</dcterms:created>
  <dcterms:modified xsi:type="dcterms:W3CDTF">2019-08-05T20:43:25Z</dcterms:modified>
</cp:coreProperties>
</file>